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1" r:id="rId5"/>
    <p:sldId id="260" r:id="rId6"/>
    <p:sldId id="258" r:id="rId7"/>
    <p:sldId id="262" r:id="rId8"/>
    <p:sldId id="259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 kazenin" initials="kk" lastIdx="2" clrIdx="0">
    <p:extLst>
      <p:ext uri="{19B8F6BF-5375-455C-9EA6-DF929625EA0E}">
        <p15:presenceInfo xmlns:p15="http://schemas.microsoft.com/office/powerpoint/2012/main" userId="6d53814da4220ef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79857\Downloads\&#1089;&#1086;&#1087;&#1086;&#1089;&#1090;&#1072;&#1074;&#1083;&#1077;&#1085;&#1080;&#1077;%20&#1089;%20&#1088;&#1091;&#1089;&#1089;&#1082;&#1080;&#1084;&#1080;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79857\Downloads\&#1089;&#1086;&#1087;&#1086;&#1089;&#1090;&#1072;&#1074;&#1083;&#1077;&#1085;&#1080;&#1077;%20&#1089;%20&#1088;&#1091;&#1089;&#1089;&#1082;&#1080;&#1084;&#1080;%20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79857\Documents\&#1050;&#1085;&#1080;&#1075;&#1072;\Wiesbaden\&#1075;&#1088;&#1072;&#1092;&#1080;&#1082;&#1080;%20&#1088;&#1077;&#1075;&#1088;&#1077;&#1089;&#1089;&#1080;&#108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79857\Documents\&#1050;&#1085;&#1080;&#1075;&#1072;\Wiesbaden\&#1075;&#1088;&#1072;&#1092;&#1080;&#1082;&#1080;%20&#1088;&#1077;&#1075;&#1088;&#1077;&#1089;&#1089;&#1080;&#108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35-39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'35-39'!$C$4:$H$4</c:f>
              <c:numCache>
                <c:formatCode>General</c:formatCode>
                <c:ptCount val="6"/>
                <c:pt idx="0">
                  <c:v>1979</c:v>
                </c:pt>
                <c:pt idx="1">
                  <c:v>1989</c:v>
                </c:pt>
                <c:pt idx="2">
                  <c:v>1994</c:v>
                </c:pt>
                <c:pt idx="3">
                  <c:v>2002</c:v>
                </c:pt>
                <c:pt idx="4">
                  <c:v>2010</c:v>
                </c:pt>
                <c:pt idx="5">
                  <c:v>2015</c:v>
                </c:pt>
              </c:numCache>
            </c:numRef>
          </c:cat>
          <c:val>
            <c:numRef>
              <c:f>'35-39'!$C$32:$H$32</c:f>
              <c:numCache>
                <c:formatCode>General</c:formatCode>
                <c:ptCount val="6"/>
                <c:pt idx="0">
                  <c:v>1.8688387824126267</c:v>
                </c:pt>
                <c:pt idx="1">
                  <c:v>1.522416713721062</c:v>
                </c:pt>
                <c:pt idx="2">
                  <c:v>1.3865170664701305</c:v>
                </c:pt>
                <c:pt idx="3">
                  <c:v>1.3232201257861635</c:v>
                </c:pt>
                <c:pt idx="4">
                  <c:v>1.3448429867411027</c:v>
                </c:pt>
                <c:pt idx="5">
                  <c:v>1.3607526881720431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80-4A50-9EE8-DFDFDC302009}"/>
            </c:ext>
          </c:extLst>
        </c:ser>
        <c:ser>
          <c:idx val="1"/>
          <c:order val="1"/>
          <c:tx>
            <c:v>30-34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'35-39'!$C$4:$H$4</c:f>
              <c:numCache>
                <c:formatCode>General</c:formatCode>
                <c:ptCount val="6"/>
                <c:pt idx="0">
                  <c:v>1979</c:v>
                </c:pt>
                <c:pt idx="1">
                  <c:v>1989</c:v>
                </c:pt>
                <c:pt idx="2">
                  <c:v>1994</c:v>
                </c:pt>
                <c:pt idx="3">
                  <c:v>2002</c:v>
                </c:pt>
                <c:pt idx="4">
                  <c:v>2010</c:v>
                </c:pt>
                <c:pt idx="5">
                  <c:v>2015</c:v>
                </c:pt>
              </c:numCache>
            </c:numRef>
          </c:cat>
          <c:val>
            <c:numRef>
              <c:f>'30-34'!$B$32:$G$32</c:f>
              <c:numCache>
                <c:formatCode>General</c:formatCode>
                <c:ptCount val="6"/>
                <c:pt idx="0">
                  <c:v>1.6494560107454668</c:v>
                </c:pt>
                <c:pt idx="1">
                  <c:v>1.3338922155688624</c:v>
                </c:pt>
                <c:pt idx="2">
                  <c:v>1.2607593569323357</c:v>
                </c:pt>
                <c:pt idx="3">
                  <c:v>1.2946636432350718</c:v>
                </c:pt>
                <c:pt idx="4">
                  <c:v>1.2978066612510153</c:v>
                </c:pt>
                <c:pt idx="5">
                  <c:v>1.3218167821401079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480-4A50-9EE8-DFDFDC302009}"/>
            </c:ext>
          </c:extLst>
        </c:ser>
        <c:ser>
          <c:idx val="2"/>
          <c:order val="2"/>
          <c:tx>
            <c:v>25-29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'35-39'!$C$4:$H$4</c:f>
              <c:numCache>
                <c:formatCode>General</c:formatCode>
                <c:ptCount val="6"/>
                <c:pt idx="0">
                  <c:v>1979</c:v>
                </c:pt>
                <c:pt idx="1">
                  <c:v>1989</c:v>
                </c:pt>
                <c:pt idx="2">
                  <c:v>1994</c:v>
                </c:pt>
                <c:pt idx="3">
                  <c:v>2002</c:v>
                </c:pt>
                <c:pt idx="4">
                  <c:v>2010</c:v>
                </c:pt>
                <c:pt idx="5">
                  <c:v>2015</c:v>
                </c:pt>
              </c:numCache>
            </c:numRef>
          </c:cat>
          <c:val>
            <c:numRef>
              <c:f>'25-29'!$B$32:$G$32</c:f>
              <c:numCache>
                <c:formatCode>General</c:formatCode>
                <c:ptCount val="6"/>
                <c:pt idx="0">
                  <c:v>1.3707925801011804</c:v>
                </c:pt>
                <c:pt idx="1">
                  <c:v>1.1559311892296187</c:v>
                </c:pt>
                <c:pt idx="2">
                  <c:v>1.18560734242303</c:v>
                </c:pt>
                <c:pt idx="3">
                  <c:v>1.2194154488517746</c:v>
                </c:pt>
                <c:pt idx="4">
                  <c:v>1.2513074204946997</c:v>
                </c:pt>
                <c:pt idx="5">
                  <c:v>1.3242269187986651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480-4A50-9EE8-DFDFDC302009}"/>
            </c:ext>
          </c:extLst>
        </c:ser>
        <c:ser>
          <c:idx val="3"/>
          <c:order val="3"/>
          <c:tx>
            <c:v>20-24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'35-39'!$C$4:$H$4</c:f>
              <c:numCache>
                <c:formatCode>General</c:formatCode>
                <c:ptCount val="6"/>
                <c:pt idx="0">
                  <c:v>1979</c:v>
                </c:pt>
                <c:pt idx="1">
                  <c:v>1989</c:v>
                </c:pt>
                <c:pt idx="2">
                  <c:v>1994</c:v>
                </c:pt>
                <c:pt idx="3">
                  <c:v>2002</c:v>
                </c:pt>
                <c:pt idx="4">
                  <c:v>2010</c:v>
                </c:pt>
                <c:pt idx="5">
                  <c:v>2015</c:v>
                </c:pt>
              </c:numCache>
            </c:numRef>
          </c:cat>
          <c:val>
            <c:numRef>
              <c:f>'20-24'!$B$32:$G$32</c:f>
              <c:numCache>
                <c:formatCode>General</c:formatCode>
                <c:ptCount val="6"/>
                <c:pt idx="0">
                  <c:v>1.0437542662116039</c:v>
                </c:pt>
                <c:pt idx="1">
                  <c:v>0.9622478386167147</c:v>
                </c:pt>
                <c:pt idx="2">
                  <c:v>1.1159089749958255</c:v>
                </c:pt>
                <c:pt idx="3">
                  <c:v>1.0813921113689096</c:v>
                </c:pt>
                <c:pt idx="4">
                  <c:v>1.1751800554016618</c:v>
                </c:pt>
                <c:pt idx="5">
                  <c:v>1.4338947368421053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480-4A50-9EE8-DFDFDC3020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7433024"/>
        <c:axId val="847435104"/>
      </c:lineChart>
      <c:catAx>
        <c:axId val="847433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  <c:crossAx val="847435104"/>
        <c:crosses val="autoZero"/>
        <c:auto val="1"/>
        <c:lblAlgn val="ctr"/>
        <c:lblOffset val="100"/>
        <c:noMultiLvlLbl val="0"/>
      </c:catAx>
      <c:valAx>
        <c:axId val="847435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  <c:crossAx val="847433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35-39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'35-39'!$C$4:$H$4</c:f>
              <c:numCache>
                <c:formatCode>General</c:formatCode>
                <c:ptCount val="6"/>
                <c:pt idx="0">
                  <c:v>1979</c:v>
                </c:pt>
                <c:pt idx="1">
                  <c:v>1989</c:v>
                </c:pt>
                <c:pt idx="2">
                  <c:v>1994</c:v>
                </c:pt>
                <c:pt idx="3">
                  <c:v>2002</c:v>
                </c:pt>
                <c:pt idx="4">
                  <c:v>2010</c:v>
                </c:pt>
                <c:pt idx="5">
                  <c:v>2015</c:v>
                </c:pt>
              </c:numCache>
            </c:numRef>
          </c:cat>
          <c:val>
            <c:numRef>
              <c:f>'35-39'!$C$34:$H$34</c:f>
              <c:numCache>
                <c:formatCode>General</c:formatCode>
                <c:ptCount val="6"/>
                <c:pt idx="0">
                  <c:v>25.022575291268335</c:v>
                </c:pt>
                <c:pt idx="1">
                  <c:v>22.32918881955986</c:v>
                </c:pt>
                <c:pt idx="2">
                  <c:v>16.791017254969674</c:v>
                </c:pt>
                <c:pt idx="3">
                  <c:v>14.756685383511087</c:v>
                </c:pt>
                <c:pt idx="4">
                  <c:v>14.301592386194523</c:v>
                </c:pt>
                <c:pt idx="5">
                  <c:v>12.700912231025294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2F-4A8F-841D-B64825584394}"/>
            </c:ext>
          </c:extLst>
        </c:ser>
        <c:ser>
          <c:idx val="1"/>
          <c:order val="1"/>
          <c:tx>
            <c:v>30-34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'35-39'!$C$4:$H$4</c:f>
              <c:numCache>
                <c:formatCode>General</c:formatCode>
                <c:ptCount val="6"/>
                <c:pt idx="0">
                  <c:v>1979</c:v>
                </c:pt>
                <c:pt idx="1">
                  <c:v>1989</c:v>
                </c:pt>
                <c:pt idx="2">
                  <c:v>1994</c:v>
                </c:pt>
                <c:pt idx="3">
                  <c:v>2002</c:v>
                </c:pt>
                <c:pt idx="4">
                  <c:v>2010</c:v>
                </c:pt>
                <c:pt idx="5">
                  <c:v>2015</c:v>
                </c:pt>
              </c:numCache>
            </c:numRef>
          </c:cat>
          <c:val>
            <c:numRef>
              <c:f>'30-34'!$B$34:$G$34</c:f>
              <c:numCache>
                <c:formatCode>General</c:formatCode>
                <c:ptCount val="6"/>
                <c:pt idx="0">
                  <c:v>25.809468117085459</c:v>
                </c:pt>
                <c:pt idx="1">
                  <c:v>17.065789779849837</c:v>
                </c:pt>
                <c:pt idx="2">
                  <c:v>11.743969330108474</c:v>
                </c:pt>
                <c:pt idx="3">
                  <c:v>13.256600701289562</c:v>
                </c:pt>
                <c:pt idx="4">
                  <c:v>13.735615727632675</c:v>
                </c:pt>
                <c:pt idx="5">
                  <c:v>13.68387038606469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2F-4A8F-841D-B64825584394}"/>
            </c:ext>
          </c:extLst>
        </c:ser>
        <c:ser>
          <c:idx val="2"/>
          <c:order val="2"/>
          <c:tx>
            <c:v>25-29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'35-39'!$C$4:$H$4</c:f>
              <c:numCache>
                <c:formatCode>General</c:formatCode>
                <c:ptCount val="6"/>
                <c:pt idx="0">
                  <c:v>1979</c:v>
                </c:pt>
                <c:pt idx="1">
                  <c:v>1989</c:v>
                </c:pt>
                <c:pt idx="2">
                  <c:v>1994</c:v>
                </c:pt>
                <c:pt idx="3">
                  <c:v>2002</c:v>
                </c:pt>
                <c:pt idx="4">
                  <c:v>2010</c:v>
                </c:pt>
                <c:pt idx="5">
                  <c:v>2015</c:v>
                </c:pt>
              </c:numCache>
            </c:numRef>
          </c:cat>
          <c:val>
            <c:numRef>
              <c:f>'25-29'!$B$34:$G$34</c:f>
              <c:numCache>
                <c:formatCode>General</c:formatCode>
                <c:ptCount val="6"/>
                <c:pt idx="0">
                  <c:v>21.445137272608665</c:v>
                </c:pt>
                <c:pt idx="1">
                  <c:v>12.663893081368164</c:v>
                </c:pt>
                <c:pt idx="2">
                  <c:v>12.188273304329652</c:v>
                </c:pt>
                <c:pt idx="3">
                  <c:v>14.685113729218441</c:v>
                </c:pt>
                <c:pt idx="4">
                  <c:v>16.585705919885338</c:v>
                </c:pt>
                <c:pt idx="5">
                  <c:v>16.416900245287263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02F-4A8F-841D-B64825584394}"/>
            </c:ext>
          </c:extLst>
        </c:ser>
        <c:ser>
          <c:idx val="3"/>
          <c:order val="3"/>
          <c:tx>
            <c:v>20-24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'35-39'!$C$4:$H$4</c:f>
              <c:numCache>
                <c:formatCode>General</c:formatCode>
                <c:ptCount val="6"/>
                <c:pt idx="0">
                  <c:v>1979</c:v>
                </c:pt>
                <c:pt idx="1">
                  <c:v>1989</c:v>
                </c:pt>
                <c:pt idx="2">
                  <c:v>1994</c:v>
                </c:pt>
                <c:pt idx="3">
                  <c:v>2002</c:v>
                </c:pt>
                <c:pt idx="4">
                  <c:v>2010</c:v>
                </c:pt>
                <c:pt idx="5">
                  <c:v>2015</c:v>
                </c:pt>
              </c:numCache>
            </c:numRef>
          </c:cat>
          <c:val>
            <c:numRef>
              <c:f>'20-24'!$B$34:$G$34</c:f>
              <c:numCache>
                <c:formatCode>General</c:formatCode>
                <c:ptCount val="6"/>
                <c:pt idx="0">
                  <c:v>22.230787211862506</c:v>
                </c:pt>
                <c:pt idx="1">
                  <c:v>19.489594829228484</c:v>
                </c:pt>
                <c:pt idx="2">
                  <c:v>25.145281588024389</c:v>
                </c:pt>
                <c:pt idx="3">
                  <c:v>20.580918714602937</c:v>
                </c:pt>
                <c:pt idx="4">
                  <c:v>24.161837350699489</c:v>
                </c:pt>
                <c:pt idx="5">
                  <c:v>34.968181071938631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02F-4A8F-841D-B648255843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7433024"/>
        <c:axId val="847435104"/>
      </c:lineChart>
      <c:catAx>
        <c:axId val="847433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  <c:crossAx val="847435104"/>
        <c:crosses val="autoZero"/>
        <c:auto val="1"/>
        <c:lblAlgn val="ctr"/>
        <c:lblOffset val="100"/>
        <c:noMultiLvlLbl val="0"/>
      </c:catAx>
      <c:valAx>
        <c:axId val="847435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  <c:crossAx val="847433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039370078740157E-2"/>
          <c:y val="5.0925925925925923E-2"/>
          <c:w val="0.8966272965879265"/>
          <c:h val="0.7237113077500116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052-47F8-937B-98613B719BDE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052-47F8-937B-98613B719BDE}"/>
              </c:ext>
            </c:extLst>
          </c:dPt>
          <c:dPt>
            <c:idx val="9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052-47F8-937B-98613B719BDE}"/>
              </c:ext>
            </c:extLst>
          </c:dPt>
          <c:dPt>
            <c:idx val="18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052-47F8-937B-98613B719BDE}"/>
              </c:ext>
            </c:extLst>
          </c:dPt>
          <c:dPt>
            <c:idx val="19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052-47F8-937B-98613B719BDE}"/>
              </c:ext>
            </c:extLst>
          </c:dPt>
          <c:dPt>
            <c:idx val="27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052-47F8-937B-98613B719BDE}"/>
              </c:ext>
            </c:extLst>
          </c:dPt>
          <c:dPt>
            <c:idx val="28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052-47F8-937B-98613B719BDE}"/>
              </c:ext>
            </c:extLst>
          </c:dPt>
          <c:cat>
            <c:strRef>
              <c:f>Лист1!$D$4:$D$32</c:f>
              <c:strCache>
                <c:ptCount val="29"/>
                <c:pt idx="0">
                  <c:v>russians</c:v>
                </c:pt>
                <c:pt idx="1">
                  <c:v>tatar</c:v>
                </c:pt>
                <c:pt idx="2">
                  <c:v>bashkir</c:v>
                </c:pt>
                <c:pt idx="3">
                  <c:v>chuvash</c:v>
                </c:pt>
                <c:pt idx="4">
                  <c:v>chechen</c:v>
                </c:pt>
                <c:pt idx="5">
                  <c:v>mordovian</c:v>
                </c:pt>
                <c:pt idx="6">
                  <c:v>avar</c:v>
                </c:pt>
                <c:pt idx="7">
                  <c:v>udmurt</c:v>
                </c:pt>
                <c:pt idx="8">
                  <c:v>mari</c:v>
                </c:pt>
                <c:pt idx="9">
                  <c:v>kabardian</c:v>
                </c:pt>
                <c:pt idx="10">
                  <c:v>ossetian</c:v>
                </c:pt>
                <c:pt idx="11">
                  <c:v>dargin</c:v>
                </c:pt>
                <c:pt idx="12">
                  <c:v>kumyk</c:v>
                </c:pt>
                <c:pt idx="13">
                  <c:v>yakut</c:v>
                </c:pt>
                <c:pt idx="14">
                  <c:v>ingush</c:v>
                </c:pt>
                <c:pt idx="15">
                  <c:v>lezgian</c:v>
                </c:pt>
                <c:pt idx="16">
                  <c:v>komi</c:v>
                </c:pt>
                <c:pt idx="17">
                  <c:v>tuvan</c:v>
                </c:pt>
                <c:pt idx="18">
                  <c:v>karachay-balkar</c:v>
                </c:pt>
                <c:pt idx="19">
                  <c:v>kalmyk</c:v>
                </c:pt>
                <c:pt idx="20">
                  <c:v>lak</c:v>
                </c:pt>
                <c:pt idx="21">
                  <c:v>tabasaran</c:v>
                </c:pt>
                <c:pt idx="22">
                  <c:v>adygei</c:v>
                </c:pt>
                <c:pt idx="23">
                  <c:v>komi-permyak</c:v>
                </c:pt>
                <c:pt idx="24">
                  <c:v>balkar</c:v>
                </c:pt>
                <c:pt idx="25">
                  <c:v>khakas</c:v>
                </c:pt>
                <c:pt idx="26">
                  <c:v>altaic</c:v>
                </c:pt>
                <c:pt idx="27">
                  <c:v>abaza</c:v>
                </c:pt>
                <c:pt idx="28">
                  <c:v>cicassian</c:v>
                </c:pt>
              </c:strCache>
            </c:strRef>
          </c:cat>
          <c:val>
            <c:numRef>
              <c:f>Лист1!$E$4:$E$32</c:f>
              <c:numCache>
                <c:formatCode>General</c:formatCode>
                <c:ptCount val="29"/>
                <c:pt idx="0">
                  <c:v>1</c:v>
                </c:pt>
                <c:pt idx="1">
                  <c:v>0.85892279999999999</c:v>
                </c:pt>
                <c:pt idx="2">
                  <c:v>1.0942909999999999</c:v>
                </c:pt>
                <c:pt idx="3">
                  <c:v>1.060487</c:v>
                </c:pt>
                <c:pt idx="4">
                  <c:v>2.3937469999999998</c:v>
                </c:pt>
                <c:pt idx="5">
                  <c:v>0.88807930000000002</c:v>
                </c:pt>
                <c:pt idx="6">
                  <c:v>1.223536</c:v>
                </c:pt>
                <c:pt idx="7">
                  <c:v>1.3124389999999999</c:v>
                </c:pt>
                <c:pt idx="8">
                  <c:v>1.339561</c:v>
                </c:pt>
                <c:pt idx="9">
                  <c:v>1.095558</c:v>
                </c:pt>
                <c:pt idx="10">
                  <c:v>0.75428799999999996</c:v>
                </c:pt>
                <c:pt idx="11">
                  <c:v>1.30748</c:v>
                </c:pt>
                <c:pt idx="12">
                  <c:v>1.393473</c:v>
                </c:pt>
                <c:pt idx="13">
                  <c:v>1.497663</c:v>
                </c:pt>
                <c:pt idx="14">
                  <c:v>1.4655389999999999</c:v>
                </c:pt>
                <c:pt idx="15">
                  <c:v>1.306084</c:v>
                </c:pt>
                <c:pt idx="16">
                  <c:v>1.589126</c:v>
                </c:pt>
                <c:pt idx="17">
                  <c:v>1.7522409999999999</c:v>
                </c:pt>
                <c:pt idx="18">
                  <c:v>0.88271630000000001</c:v>
                </c:pt>
                <c:pt idx="19">
                  <c:v>1.127645</c:v>
                </c:pt>
                <c:pt idx="20">
                  <c:v>0.74592159999999996</c:v>
                </c:pt>
                <c:pt idx="21">
                  <c:v>1.3815850000000001</c:v>
                </c:pt>
                <c:pt idx="22">
                  <c:v>1.2176579999999999</c:v>
                </c:pt>
                <c:pt idx="23">
                  <c:v>1.6518269999999999</c:v>
                </c:pt>
                <c:pt idx="24">
                  <c:v>0.71994190000000002</c:v>
                </c:pt>
                <c:pt idx="25">
                  <c:v>1.371902</c:v>
                </c:pt>
                <c:pt idx="26">
                  <c:v>1.897821</c:v>
                </c:pt>
                <c:pt idx="27">
                  <c:v>0.88227449999999996</c:v>
                </c:pt>
                <c:pt idx="28">
                  <c:v>1.200653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052-47F8-937B-98613B719B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overlap val="-90"/>
        <c:axId val="1500846239"/>
        <c:axId val="1495054623"/>
      </c:barChart>
      <c:catAx>
        <c:axId val="1500846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  <c:crossAx val="1495054623"/>
        <c:crosses val="autoZero"/>
        <c:auto val="1"/>
        <c:lblAlgn val="ctr"/>
        <c:lblOffset val="100"/>
        <c:noMultiLvlLbl val="0"/>
      </c:catAx>
      <c:valAx>
        <c:axId val="1495054623"/>
        <c:scaling>
          <c:orientation val="minMax"/>
          <c:max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  <c:crossAx val="1500846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230739845824614E-2"/>
          <c:y val="3.7914686798089771E-2"/>
          <c:w val="0.90881673595478307"/>
          <c:h val="0.7367225318000275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2CC-48C2-91A1-5B1DF5B8BB5D}"/>
              </c:ext>
            </c:extLst>
          </c:dPt>
          <c:dPt>
            <c:idx val="6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2CC-48C2-91A1-5B1DF5B8BB5D}"/>
              </c:ext>
            </c:extLst>
          </c:dPt>
          <c:dPt>
            <c:idx val="7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2CC-48C2-91A1-5B1DF5B8BB5D}"/>
              </c:ext>
            </c:extLst>
          </c:dPt>
          <c:dPt>
            <c:idx val="8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2CC-48C2-91A1-5B1DF5B8BB5D}"/>
              </c:ext>
            </c:extLst>
          </c:dPt>
          <c:dPt>
            <c:idx val="9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2CC-48C2-91A1-5B1DF5B8BB5D}"/>
              </c:ext>
            </c:extLst>
          </c:dPt>
          <c:dPt>
            <c:idx val="15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2CC-48C2-91A1-5B1DF5B8BB5D}"/>
              </c:ext>
            </c:extLst>
          </c:dPt>
          <c:dPt>
            <c:idx val="20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2CC-48C2-91A1-5B1DF5B8BB5D}"/>
              </c:ext>
            </c:extLst>
          </c:dPt>
          <c:dPt>
            <c:idx val="21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2CC-48C2-91A1-5B1DF5B8BB5D}"/>
              </c:ext>
            </c:extLst>
          </c:dPt>
          <c:dPt>
            <c:idx val="22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2CC-48C2-91A1-5B1DF5B8BB5D}"/>
              </c:ext>
            </c:extLst>
          </c:dPt>
          <c:dPt>
            <c:idx val="24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22CC-48C2-91A1-5B1DF5B8BB5D}"/>
              </c:ext>
            </c:extLst>
          </c:dPt>
          <c:dPt>
            <c:idx val="27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22CC-48C2-91A1-5B1DF5B8BB5D}"/>
              </c:ext>
            </c:extLst>
          </c:dPt>
          <c:dPt>
            <c:idx val="28"/>
            <c:invertIfNegative val="0"/>
            <c:bubble3D val="0"/>
            <c:spPr>
              <a:noFill/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22CC-48C2-91A1-5B1DF5B8BB5D}"/>
              </c:ext>
            </c:extLst>
          </c:dPt>
          <c:cat>
            <c:strRef>
              <c:f>Лист1!$D$39:$D$67</c:f>
              <c:strCache>
                <c:ptCount val="29"/>
                <c:pt idx="0">
                  <c:v>russians</c:v>
                </c:pt>
                <c:pt idx="1">
                  <c:v>tatar</c:v>
                </c:pt>
                <c:pt idx="2">
                  <c:v>bashkir</c:v>
                </c:pt>
                <c:pt idx="3">
                  <c:v>chuvash</c:v>
                </c:pt>
                <c:pt idx="4">
                  <c:v>chechen</c:v>
                </c:pt>
                <c:pt idx="5">
                  <c:v>mordovian</c:v>
                </c:pt>
                <c:pt idx="6">
                  <c:v>avar</c:v>
                </c:pt>
                <c:pt idx="7">
                  <c:v>udmurt</c:v>
                </c:pt>
                <c:pt idx="8">
                  <c:v>mari</c:v>
                </c:pt>
                <c:pt idx="9">
                  <c:v>kabardian</c:v>
                </c:pt>
                <c:pt idx="10">
                  <c:v>ossetian</c:v>
                </c:pt>
                <c:pt idx="11">
                  <c:v>dargin</c:v>
                </c:pt>
                <c:pt idx="12">
                  <c:v>kumyk</c:v>
                </c:pt>
                <c:pt idx="13">
                  <c:v>yakut</c:v>
                </c:pt>
                <c:pt idx="14">
                  <c:v>ingush</c:v>
                </c:pt>
                <c:pt idx="15">
                  <c:v>lezgian</c:v>
                </c:pt>
                <c:pt idx="16">
                  <c:v>komi</c:v>
                </c:pt>
                <c:pt idx="17">
                  <c:v>tuvan</c:v>
                </c:pt>
                <c:pt idx="18">
                  <c:v>karachay-balkar</c:v>
                </c:pt>
                <c:pt idx="19">
                  <c:v>kumyk</c:v>
                </c:pt>
                <c:pt idx="20">
                  <c:v>lak</c:v>
                </c:pt>
                <c:pt idx="21">
                  <c:v>tabasaran</c:v>
                </c:pt>
                <c:pt idx="22">
                  <c:v>adygei</c:v>
                </c:pt>
                <c:pt idx="23">
                  <c:v>komi-permyak</c:v>
                </c:pt>
                <c:pt idx="24">
                  <c:v>balkar</c:v>
                </c:pt>
                <c:pt idx="25">
                  <c:v>khakas</c:v>
                </c:pt>
                <c:pt idx="26">
                  <c:v>altaic</c:v>
                </c:pt>
                <c:pt idx="27">
                  <c:v>abaza</c:v>
                </c:pt>
                <c:pt idx="28">
                  <c:v>cicassian</c:v>
                </c:pt>
              </c:strCache>
            </c:strRef>
          </c:cat>
          <c:val>
            <c:numRef>
              <c:f>Лист1!$E$39:$E$67</c:f>
              <c:numCache>
                <c:formatCode>General</c:formatCode>
                <c:ptCount val="29"/>
                <c:pt idx="0">
                  <c:v>1</c:v>
                </c:pt>
                <c:pt idx="1">
                  <c:v>0.88210829999999996</c:v>
                </c:pt>
                <c:pt idx="2">
                  <c:v>0.93421670000000001</c:v>
                </c:pt>
                <c:pt idx="3">
                  <c:v>0.95894999999999997</c:v>
                </c:pt>
                <c:pt idx="4">
                  <c:v>1.4280219999999999</c:v>
                </c:pt>
                <c:pt idx="5">
                  <c:v>0.8053013</c:v>
                </c:pt>
                <c:pt idx="6">
                  <c:v>1.023317</c:v>
                </c:pt>
                <c:pt idx="7">
                  <c:v>1.0153540000000001</c:v>
                </c:pt>
                <c:pt idx="8">
                  <c:v>1.0166200000000001</c:v>
                </c:pt>
                <c:pt idx="9">
                  <c:v>0.99531239999999999</c:v>
                </c:pt>
                <c:pt idx="10">
                  <c:v>1.105567</c:v>
                </c:pt>
                <c:pt idx="11">
                  <c:v>0.9371505</c:v>
                </c:pt>
                <c:pt idx="12">
                  <c:v>1.074541</c:v>
                </c:pt>
                <c:pt idx="13">
                  <c:v>1.5451729999999999</c:v>
                </c:pt>
                <c:pt idx="14">
                  <c:v>1.3034060000000001</c:v>
                </c:pt>
                <c:pt idx="15">
                  <c:v>0.96421279999999998</c:v>
                </c:pt>
                <c:pt idx="16">
                  <c:v>1.1424240000000001</c:v>
                </c:pt>
                <c:pt idx="17">
                  <c:v>1.8481050000000001</c:v>
                </c:pt>
                <c:pt idx="18">
                  <c:v>1.1880120000000001</c:v>
                </c:pt>
                <c:pt idx="19">
                  <c:v>1.215857</c:v>
                </c:pt>
                <c:pt idx="20">
                  <c:v>0.93143330000000002</c:v>
                </c:pt>
                <c:pt idx="21">
                  <c:v>0.89711200000000002</c:v>
                </c:pt>
                <c:pt idx="22">
                  <c:v>1.042988</c:v>
                </c:pt>
                <c:pt idx="23">
                  <c:v>1.382749</c:v>
                </c:pt>
                <c:pt idx="24">
                  <c:v>0.87914680000000001</c:v>
                </c:pt>
                <c:pt idx="25">
                  <c:v>1.3380339999999999</c:v>
                </c:pt>
                <c:pt idx="26">
                  <c:v>1.6335230000000001</c:v>
                </c:pt>
                <c:pt idx="27">
                  <c:v>0.94173289999999998</c:v>
                </c:pt>
                <c:pt idx="28">
                  <c:v>1.1083529999999999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22CC-48C2-91A1-5B1DF5B8B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overlap val="-27"/>
        <c:axId val="1189789375"/>
        <c:axId val="1382301823"/>
      </c:barChart>
      <c:catAx>
        <c:axId val="1189789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  <c:crossAx val="1382301823"/>
        <c:crosses val="autoZero"/>
        <c:auto val="1"/>
        <c:lblAlgn val="ctr"/>
        <c:lblOffset val="100"/>
        <c:noMultiLvlLbl val="0"/>
      </c:catAx>
      <c:valAx>
        <c:axId val="1382301823"/>
        <c:scaling>
          <c:orientation val="minMax"/>
          <c:max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SE"/>
          </a:p>
        </c:txPr>
        <c:crossAx val="11897893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BDCF98-52DC-2ED6-4BCB-E129E9899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ABF2BE4-2CB1-F301-B9D6-1BE63B8B8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7F36EA-66F3-A818-794B-08260E634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256B-A15D-4946-AA3D-A708CEEACE11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A65BB7-83D7-B836-223E-F0E9718EC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9FF521-D896-3375-6443-2591E1F4F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7854-99B1-49A6-9574-6A3F92C27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43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165583-5376-4063-C239-7E100D7F9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CB873AA-D796-0EFF-3EE9-5425645E3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1BF71F-ACBA-4272-D396-5A76B7B0C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256B-A15D-4946-AA3D-A708CEEACE11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F7E04C-A333-E923-E899-2DE4DED28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6CDE93-F36B-CDC9-38BB-F29D85993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7854-99B1-49A6-9574-6A3F92C27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82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984E885-CA44-00C3-87E7-C433D0219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3A6B689-4CE4-0BAC-4B99-400534787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592B92-606F-8A60-1D55-229FD16EB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256B-A15D-4946-AA3D-A708CEEACE11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F45BBB-9E42-5413-FE51-E279592FE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1899CB-28F4-5212-6A6B-87DCDC756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7854-99B1-49A6-9574-6A3F92C27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87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228E8D-E013-BB85-C976-0C955AB27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12572F-EF08-39D6-C061-26B77DE08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4C85F-9243-3568-8A96-7AF5290F8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256B-A15D-4946-AA3D-A708CEEACE11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B90743-FB6B-7C6A-0E14-B13381AB4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A6DD45-8401-FDEC-D424-64DABE7B3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7854-99B1-49A6-9574-6A3F92C27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95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33EBE4-408E-BB2E-A47D-428AC9794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D4EA8A-287E-2943-E243-4F7FFF3CE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18458E-2F48-B5D6-7DCE-B717E3430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256B-A15D-4946-AA3D-A708CEEACE11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CA2136-4849-8457-3969-39C25328D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9ABDF0-48FC-E960-8EF7-4F75FFE4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7854-99B1-49A6-9574-6A3F92C27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3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641A88-EBF1-6E45-85F5-035A3E888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466DB0-9A0E-6833-57DF-ED9DB319C8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F6F12D-E122-67A2-BB24-4F6F50B3D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EBD039-358F-4D0B-5AB8-8EA839F61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256B-A15D-4946-AA3D-A708CEEACE11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BE1D03-2893-2BE5-2397-6F0033DC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545C1B2-693C-B5BD-91BE-B653B59BA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7854-99B1-49A6-9574-6A3F92C27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82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769B5-33BB-0F28-9FFC-6EC0DD4DB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DE8273-92D3-6DF2-D283-A44372E68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55A2BC-7E82-94A7-96C4-44C2E1337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9FE7AF-D2C3-B093-F685-7F07361206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96EEF11-EA80-6400-1913-3B25E936E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0552092-06FA-C20F-F5B4-0535722B5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256B-A15D-4946-AA3D-A708CEEACE11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53488B6-1137-64E7-EEC7-04C19E472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4E1481D-5586-1969-FBD4-20812E995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7854-99B1-49A6-9574-6A3F92C27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36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42D1B3-769B-BDBF-E3FC-39A892207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C584113-C1C3-6958-8AC2-200CB8C0F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256B-A15D-4946-AA3D-A708CEEACE11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2F8AD6A-216C-7013-39C7-4D20B110D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704409C-68CA-E71D-96A7-766F44BA8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7854-99B1-49A6-9574-6A3F92C27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75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E1C9E63-13BC-7779-8DEC-809F3A819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256B-A15D-4946-AA3D-A708CEEACE11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9AD49F1-6BD2-D59C-6205-C725946B2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90428B-7A36-C1FA-694C-DCFF140A0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7854-99B1-49A6-9574-6A3F92C27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969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9F3164-3D38-73E7-292D-F84942ED3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5FC2AD-0887-D60B-E7BF-3E98BED77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2058B92-2448-CDF8-4F09-BB9D614B2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06EBC1-DF69-E478-91F2-CA2CDE218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256B-A15D-4946-AA3D-A708CEEACE11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17F245-A4BA-4078-9154-5C0B44C8F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8DEF7A-6D21-59C0-9195-F063C6582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7854-99B1-49A6-9574-6A3F92C27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81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C0DAB8-21C2-97B9-9D01-BA7923D4D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590A7DD-4D08-E161-4A8F-37771D040F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0EA0800-2FBB-ABA0-A011-ECB811324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B56CF4-AEE7-207C-3D0C-2F56DBB0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256B-A15D-4946-AA3D-A708CEEACE11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7417217-BB08-C880-5761-824EAC40B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486384-7B70-FEBC-5582-9A0390690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7854-99B1-49A6-9574-6A3F92C27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92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931C1A-C9A7-80F3-1293-AFDC62B34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F941B7-4885-14D2-C90A-06620C3E4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B0A80B-0E97-930F-34AA-4515800E86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9256B-A15D-4946-AA3D-A708CEEACE11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E3E36F-E600-FEA2-2CB6-C2D547BF87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D799C-2D98-B29D-D115-D54F38FA3B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17854-99B1-49A6-9574-6A3F92C27E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705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37A4C5-7B71-6E1B-28E5-0AF1B3295B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Fertility of ethnic minorities of Russia </a:t>
            </a:r>
            <a:b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context of state pronatalist measures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2A39A36-4E8B-F999-62E4-252E441ED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2560" y="3300286"/>
            <a:ext cx="9144000" cy="165576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/>
              <a:t>Konstantin </a:t>
            </a:r>
            <a:r>
              <a:rPr lang="en-US" b="1" dirty="0" err="1"/>
              <a:t>Kazenin</a:t>
            </a:r>
            <a:r>
              <a:rPr lang="en-US" b="1" dirty="0"/>
              <a:t> </a:t>
            </a:r>
            <a:r>
              <a:rPr lang="en-US" dirty="0"/>
              <a:t>(Stockholm University, Demography Unit)</a:t>
            </a:r>
            <a:endParaRPr lang="ru-RU" dirty="0"/>
          </a:p>
          <a:p>
            <a:r>
              <a:rPr lang="en-US" b="1" dirty="0"/>
              <a:t>Sergei Zakharov</a:t>
            </a:r>
            <a:r>
              <a:rPr lang="en-US" dirty="0"/>
              <a:t> (Strasbourg University, </a:t>
            </a:r>
            <a:r>
              <a:rPr lang="fr-FR" dirty="0"/>
              <a:t>Institute of Demography)</a:t>
            </a:r>
            <a:endParaRPr lang="en-US" dirty="0"/>
          </a:p>
        </p:txBody>
      </p:sp>
      <p:pic>
        <p:nvPicPr>
          <p:cNvPr id="2054" name="Picture 6" descr=" ">
            <a:extLst>
              <a:ext uri="{FF2B5EF4-FFF2-40B4-BE49-F238E27FC236}">
                <a16:creationId xmlns:a16="http://schemas.microsoft.com/office/drawing/2014/main" id="{D88EA736-7CF4-FBE9-C129-216ECE643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001" y="5095557"/>
            <a:ext cx="1298194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1480230-68BA-4DF2-AC11-F619F320B3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4233" y="5146992"/>
            <a:ext cx="1143000" cy="12287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601D511-2285-4F71-A900-455085C3D370}"/>
              </a:ext>
            </a:extLst>
          </p:cNvPr>
          <p:cNvSpPr txBox="1"/>
          <p:nvPr/>
        </p:nvSpPr>
        <p:spPr>
          <a:xfrm>
            <a:off x="6561667" y="5095557"/>
            <a:ext cx="511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EAPS Conference </a:t>
            </a:r>
            <a:r>
              <a:rPr lang="en-US" b="1" i="1" dirty="0"/>
              <a:t>“Fertility and Family Dynamics in Migrant and Minority Groups”</a:t>
            </a:r>
          </a:p>
          <a:p>
            <a:r>
              <a:rPr lang="en-US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Federal Statistical Office</a:t>
            </a:r>
            <a:r>
              <a:rPr lang="en-US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US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Wiesbaden (Germany) October 12-13,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501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864F68B1-630F-36F7-7F83-E736C018D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867" y="365125"/>
            <a:ext cx="10811933" cy="13255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Linear models with ethnicity fixed effects, cumulative fertility of women aged 20-24, Census 2010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8B413B3B-E340-C3B0-6DCA-5853DD0CF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FE69D1-112D-0EEB-AED4-AB682727B98E}"/>
              </a:ext>
            </a:extLst>
          </p:cNvPr>
          <p:cNvSpPr txBox="1"/>
          <p:nvPr/>
        </p:nvSpPr>
        <p:spPr>
          <a:xfrm>
            <a:off x="304799" y="6373586"/>
            <a:ext cx="5050971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www.IPUMS.org</a:t>
            </a:r>
            <a:endParaRPr lang="ru-RU" dirty="0"/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D6393A9A-0D0A-85E8-BA0F-9DAD8E1F79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837237"/>
              </p:ext>
            </p:extLst>
          </p:nvPr>
        </p:nvGraphicFramePr>
        <p:xfrm>
          <a:off x="1654628" y="1887311"/>
          <a:ext cx="7707084" cy="4197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6771">
                  <a:extLst>
                    <a:ext uri="{9D8B030D-6E8A-4147-A177-3AD203B41FA5}">
                      <a16:colId xmlns:a16="http://schemas.microsoft.com/office/drawing/2014/main" val="2094800428"/>
                    </a:ext>
                  </a:extLst>
                </a:gridCol>
                <a:gridCol w="1926771">
                  <a:extLst>
                    <a:ext uri="{9D8B030D-6E8A-4147-A177-3AD203B41FA5}">
                      <a16:colId xmlns:a16="http://schemas.microsoft.com/office/drawing/2014/main" val="3741339043"/>
                    </a:ext>
                  </a:extLst>
                </a:gridCol>
                <a:gridCol w="1926771">
                  <a:extLst>
                    <a:ext uri="{9D8B030D-6E8A-4147-A177-3AD203B41FA5}">
                      <a16:colId xmlns:a16="http://schemas.microsoft.com/office/drawing/2014/main" val="2727549522"/>
                    </a:ext>
                  </a:extLst>
                </a:gridCol>
                <a:gridCol w="1926771">
                  <a:extLst>
                    <a:ext uri="{9D8B030D-6E8A-4147-A177-3AD203B41FA5}">
                      <a16:colId xmlns:a16="http://schemas.microsoft.com/office/drawing/2014/main" val="2249538520"/>
                    </a:ext>
                  </a:extLst>
                </a:gridCol>
              </a:tblGrid>
              <a:tr h="255727"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Coefficient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Std. err.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P&gt;t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81379780"/>
                  </a:ext>
                </a:extLst>
              </a:tr>
              <a:tr h="255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Age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r>
                        <a:rPr lang="ru-RU" sz="1800" u="none" strike="noStrike" dirty="0">
                          <a:effectLst/>
                        </a:rPr>
                        <a:t>.047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.001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0.000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63713133"/>
                  </a:ext>
                </a:extLst>
              </a:tr>
              <a:tr h="255727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Education (ref: secondary)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16855869"/>
                  </a:ext>
                </a:extLst>
              </a:tr>
              <a:tr h="255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lower than secondary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r>
                        <a:rPr lang="ru-RU" sz="1800" u="none" strike="noStrike" dirty="0">
                          <a:effectLst/>
                        </a:rPr>
                        <a:t>.165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.008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0.000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11702224"/>
                  </a:ext>
                </a:extLst>
              </a:tr>
              <a:tr h="255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higher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r>
                        <a:rPr lang="ru-RU" sz="1800" u="none" strike="noStrike" dirty="0">
                          <a:effectLst/>
                        </a:rPr>
                        <a:t>.181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.00</a:t>
                      </a:r>
                      <a:r>
                        <a:rPr lang="en-US" sz="1800" u="none" strike="noStrike" dirty="0">
                          <a:effectLst/>
                        </a:rPr>
                        <a:t>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0.000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20430605"/>
                  </a:ext>
                </a:extLst>
              </a:tr>
              <a:tr h="255727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Residence (ref: urban)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9622176"/>
                  </a:ext>
                </a:extLst>
              </a:tr>
              <a:tr h="255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rural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.0860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.00</a:t>
                      </a:r>
                      <a:r>
                        <a:rPr lang="en-US" sz="1800" u="none" strike="noStrike" dirty="0">
                          <a:effectLst/>
                        </a:rPr>
                        <a:t>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0.000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69299164"/>
                  </a:ext>
                </a:extLst>
              </a:tr>
              <a:tr h="25572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Marital status (ref. married, registered)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865717"/>
                  </a:ext>
                </a:extLst>
              </a:tr>
              <a:tr h="255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married, not registered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r>
                        <a:rPr lang="ru-RU" sz="1800" u="none" strike="noStrike" dirty="0">
                          <a:effectLst/>
                        </a:rPr>
                        <a:t>.326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.01</a:t>
                      </a:r>
                      <a:r>
                        <a:rPr lang="en-US" sz="1800" u="none" strike="noStrike" dirty="0">
                          <a:effectLst/>
                        </a:rPr>
                        <a:t>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0.000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65875388"/>
                  </a:ext>
                </a:extLst>
              </a:tr>
              <a:tr h="255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divorced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r>
                        <a:rPr lang="ru-RU" sz="1800" u="none" strike="noStrike" dirty="0">
                          <a:effectLst/>
                        </a:rPr>
                        <a:t>.018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.028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0.527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9012241"/>
                  </a:ext>
                </a:extLst>
              </a:tr>
              <a:tr h="255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separated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r>
                        <a:rPr lang="ru-RU" sz="1800" u="none" strike="noStrike" dirty="0">
                          <a:effectLst/>
                        </a:rPr>
                        <a:t>.10</a:t>
                      </a:r>
                      <a:r>
                        <a:rPr lang="en-US" sz="1800" u="none" strike="noStrike" dirty="0">
                          <a:effectLst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.078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</a:rPr>
                        <a:t>0.189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80721202"/>
                  </a:ext>
                </a:extLst>
              </a:tr>
              <a:tr h="255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widowed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r>
                        <a:rPr lang="ru-RU" sz="1800" u="none" strike="noStrike" dirty="0">
                          <a:effectLst/>
                        </a:rPr>
                        <a:t>.104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.02</a:t>
                      </a:r>
                      <a:r>
                        <a:rPr lang="en-US" sz="1800" u="none" strike="noStrike" dirty="0">
                          <a:effectLst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0.000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42865062"/>
                  </a:ext>
                </a:extLst>
              </a:tr>
              <a:tr h="255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never married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r>
                        <a:rPr lang="ru-RU" sz="1800" u="none" strike="noStrike" dirty="0">
                          <a:effectLst/>
                        </a:rPr>
                        <a:t>.658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.035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0.000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0798762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E0A384B-1125-FF16-3F44-04952B1979F5}"/>
              </a:ext>
            </a:extLst>
          </p:cNvPr>
          <p:cNvSpPr txBox="1"/>
          <p:nvPr/>
        </p:nvSpPr>
        <p:spPr>
          <a:xfrm>
            <a:off x="9612086" y="2839336"/>
            <a:ext cx="22642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within=0.368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8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between=0.524, </a:t>
            </a:r>
            <a:endParaRPr lang="en-US" b="1" kern="1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nearly half of variance between </a:t>
            </a:r>
            <a:r>
              <a:rPr lang="en-US" b="1" kern="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means for ethnicities is explained by the socio-demographic parameters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763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4EB3E785-33B8-241B-AAA8-1A5B7506A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 and further questions: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5FFDCD29-D34F-564E-CB2B-0087F325B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remarkable cumulative fertility increase and growth of interethnic variance three years after introducing the pronatalist measures among age group 20-24 – a result of different reaction of ethnic groups upon the pronatalist measures? </a:t>
            </a:r>
          </a:p>
          <a:p>
            <a:r>
              <a:rPr lang="en-US" dirty="0"/>
              <a:t>Part of the interethnic differences in age group 20-24 after introduction the pronatalist measures is explained by socio-demographic parameters – what explains the other part of the differences?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9428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BFD22D-C336-48E5-B1A8-54D843DC5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467" y="193145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Danke</a:t>
            </a:r>
            <a:r>
              <a:rPr lang="en-US" dirty="0"/>
              <a:t>!</a:t>
            </a:r>
            <a:br>
              <a:rPr lang="en-US" dirty="0"/>
            </a:br>
            <a:r>
              <a:rPr lang="en-US" dirty="0"/>
              <a:t>Merci!</a:t>
            </a:r>
            <a:br>
              <a:rPr lang="en-US" dirty="0"/>
            </a:br>
            <a:r>
              <a:rPr lang="ru-RU" dirty="0"/>
              <a:t>Спасибо!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036615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93F7FF-B691-180D-03C5-F2211A072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of Russia: major ethnic clusters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17597-CF75-4E08-BEE9-EB021848F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Ethnic Russians; </a:t>
            </a:r>
          </a:p>
          <a:p>
            <a:r>
              <a:rPr lang="en-US" dirty="0"/>
              <a:t>Majority ethnicities of other post-Soviet states (Ukrainians, </a:t>
            </a:r>
            <a:r>
              <a:rPr lang="en-US" dirty="0" err="1"/>
              <a:t>Belorussians</a:t>
            </a:r>
            <a:r>
              <a:rPr lang="en-US" dirty="0"/>
              <a:t>, Kazakhs, Armenians…): mixture of migrants of different generations and of autochthonous population; </a:t>
            </a:r>
          </a:p>
          <a:p>
            <a:r>
              <a:rPr lang="en-US" dirty="0"/>
              <a:t>Autochthonous ethnic groups of non-Slavic origins (the Caucasus, the Volga basin, Siberia…).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240348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DB1C40-CAEC-CE7A-8ABE-7434DFAA7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175"/>
            <a:ext cx="10515600" cy="1325563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Largest autochthonous non-Slavic ethnic minorities of Russia, censuses 1989 and 2010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3B8C713-DF54-038C-3FF4-18EBFC962F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054478"/>
              </p:ext>
            </p:extLst>
          </p:nvPr>
        </p:nvGraphicFramePr>
        <p:xfrm>
          <a:off x="1683249" y="1366576"/>
          <a:ext cx="8825502" cy="4472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6803">
                  <a:extLst>
                    <a:ext uri="{9D8B030D-6E8A-4147-A177-3AD203B41FA5}">
                      <a16:colId xmlns:a16="http://schemas.microsoft.com/office/drawing/2014/main" val="2677802730"/>
                    </a:ext>
                  </a:extLst>
                </a:gridCol>
                <a:gridCol w="1416803">
                  <a:extLst>
                    <a:ext uri="{9D8B030D-6E8A-4147-A177-3AD203B41FA5}">
                      <a16:colId xmlns:a16="http://schemas.microsoft.com/office/drawing/2014/main" val="3339743090"/>
                    </a:ext>
                  </a:extLst>
                </a:gridCol>
                <a:gridCol w="1416803">
                  <a:extLst>
                    <a:ext uri="{9D8B030D-6E8A-4147-A177-3AD203B41FA5}">
                      <a16:colId xmlns:a16="http://schemas.microsoft.com/office/drawing/2014/main" val="761510099"/>
                    </a:ext>
                  </a:extLst>
                </a:gridCol>
                <a:gridCol w="1741487">
                  <a:extLst>
                    <a:ext uri="{9D8B030D-6E8A-4147-A177-3AD203B41FA5}">
                      <a16:colId xmlns:a16="http://schemas.microsoft.com/office/drawing/2014/main" val="1061088301"/>
                    </a:ext>
                  </a:extLst>
                </a:gridCol>
                <a:gridCol w="1416803">
                  <a:extLst>
                    <a:ext uri="{9D8B030D-6E8A-4147-A177-3AD203B41FA5}">
                      <a16:colId xmlns:a16="http://schemas.microsoft.com/office/drawing/2014/main" val="3348818748"/>
                    </a:ext>
                  </a:extLst>
                </a:gridCol>
                <a:gridCol w="1416803">
                  <a:extLst>
                    <a:ext uri="{9D8B030D-6E8A-4147-A177-3AD203B41FA5}">
                      <a16:colId xmlns:a16="http://schemas.microsoft.com/office/drawing/2014/main" val="1468927725"/>
                    </a:ext>
                  </a:extLst>
                </a:gridCol>
              </a:tblGrid>
              <a:tr h="263080"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1989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</a:rPr>
                        <a:t>2010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22462561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28199058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Tatars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>
                          <a:effectLst/>
                        </a:rPr>
                        <a:t>Tatars</a:t>
                      </a:r>
                      <a:endParaRPr lang="en-US" sz="1600" b="0" i="1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310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649</a:t>
                      </a:r>
                      <a:endParaRPr lang="ru-RU" sz="1600" b="0" i="0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r>
                        <a:rPr lang="ru-RU" sz="1600" u="none" strike="noStrike" dirty="0">
                          <a:effectLst/>
                        </a:rPr>
                        <a:t>87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4912151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Chuvashs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>
                          <a:effectLst/>
                        </a:rPr>
                        <a:t>Bashkirs</a:t>
                      </a:r>
                      <a:endParaRPr lang="en-US" sz="1600" b="0" i="1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584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554</a:t>
                      </a:r>
                      <a:endParaRPr lang="ru-RU" sz="1600" b="0" i="0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r>
                        <a:rPr lang="ru-RU" sz="1600" u="none" strike="noStrike" dirty="0">
                          <a:effectLst/>
                        </a:rPr>
                        <a:t>15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00229402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Bashkirs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 err="1">
                          <a:effectLst/>
                        </a:rPr>
                        <a:t>Chuvashs</a:t>
                      </a:r>
                      <a:endParaRPr lang="en-US" sz="1600" b="0" i="1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435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872</a:t>
                      </a:r>
                      <a:endParaRPr lang="ru-RU" sz="1600" b="0" i="0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r>
                        <a:rPr lang="ru-RU" sz="1600" u="none" strike="noStrike" dirty="0">
                          <a:effectLst/>
                        </a:rPr>
                        <a:t>05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0793781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Mordva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072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>
                          <a:effectLst/>
                        </a:rPr>
                        <a:t>Chechens</a:t>
                      </a:r>
                      <a:endParaRPr lang="en-US" sz="1600" b="0" i="1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431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360</a:t>
                      </a:r>
                      <a:endParaRPr lang="ru-RU" sz="1600" b="0" i="0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r>
                        <a:rPr lang="ru-RU" sz="1600" u="none" strike="noStrike" dirty="0">
                          <a:effectLst/>
                        </a:rPr>
                        <a:t>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15518009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Chechens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 err="1">
                          <a:effectLst/>
                        </a:rPr>
                        <a:t>Avars</a:t>
                      </a:r>
                      <a:endParaRPr lang="en-US" sz="1600" b="0" i="1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912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090</a:t>
                      </a:r>
                      <a:endParaRPr lang="ru-RU" sz="1600" b="0" i="0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r>
                        <a:rPr lang="ru-RU" sz="1600" u="none" strike="noStrike" dirty="0">
                          <a:effectLst/>
                        </a:rPr>
                        <a:t>66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39468763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Udmurts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 err="1">
                          <a:effectLst/>
                        </a:rPr>
                        <a:t>Mordva</a:t>
                      </a:r>
                      <a:endParaRPr lang="en-US" sz="1600" b="0" i="1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744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237</a:t>
                      </a:r>
                      <a:endParaRPr lang="ru-RU" sz="1600" b="0" i="0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r>
                        <a:rPr lang="ru-RU" sz="1600" u="none" strike="noStrike" dirty="0">
                          <a:effectLst/>
                        </a:rPr>
                        <a:t>54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83228115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 err="1">
                          <a:effectLst/>
                        </a:rPr>
                        <a:t>Dargins</a:t>
                      </a:r>
                      <a:endParaRPr lang="en-US" sz="1600" b="0" i="1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589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386</a:t>
                      </a:r>
                      <a:endParaRPr lang="ru-RU" sz="1600" b="0" i="0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r>
                        <a:rPr lang="ru-RU" sz="1600" u="none" strike="noStrike" dirty="0">
                          <a:effectLst/>
                        </a:rPr>
                        <a:t>43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8796051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Avars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 err="1">
                          <a:effectLst/>
                        </a:rPr>
                        <a:t>Udmurts</a:t>
                      </a:r>
                      <a:endParaRPr lang="en-US" sz="1600" b="0" i="1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552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299</a:t>
                      </a:r>
                      <a:endParaRPr lang="ru-RU" sz="1600" b="0" i="0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4</a:t>
                      </a:r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8179031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Buryats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>
                          <a:effectLst/>
                        </a:rPr>
                        <a:t>Mari</a:t>
                      </a:r>
                      <a:endParaRPr lang="en-US" sz="1600" b="0" i="1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547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605</a:t>
                      </a:r>
                      <a:endParaRPr lang="ru-RU" sz="1600" b="0" i="0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r>
                        <a:rPr lang="ru-RU" sz="1600" u="none" strike="noStrike" dirty="0">
                          <a:effectLst/>
                        </a:rPr>
                        <a:t>39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79319104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Ossetians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 err="1">
                          <a:effectLst/>
                        </a:rPr>
                        <a:t>Ossetics</a:t>
                      </a:r>
                      <a:endParaRPr lang="en-US" sz="1600" b="0" i="1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528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515</a:t>
                      </a:r>
                      <a:endParaRPr lang="ru-RU" sz="1600" b="0" i="0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r>
                        <a:rPr lang="ru-RU" sz="1600" u="none" strike="noStrike" dirty="0">
                          <a:effectLst/>
                        </a:rPr>
                        <a:t>38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3617027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Kabardians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 err="1">
                          <a:effectLst/>
                        </a:rPr>
                        <a:t>Kabardians</a:t>
                      </a:r>
                      <a:endParaRPr lang="en-US" sz="1600" b="0" i="1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516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826</a:t>
                      </a:r>
                      <a:endParaRPr lang="ru-RU" sz="1600" b="0" i="0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r>
                        <a:rPr lang="ru-RU" sz="1600" u="none" strike="noStrike" dirty="0">
                          <a:effectLst/>
                        </a:rPr>
                        <a:t>38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08163708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Yakuts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 err="1">
                          <a:effectLst/>
                        </a:rPr>
                        <a:t>Kumyks</a:t>
                      </a:r>
                      <a:endParaRPr lang="en-US" sz="1600" b="0" i="1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503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060</a:t>
                      </a:r>
                      <a:endParaRPr lang="ru-RU" sz="1600" b="0" i="0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r>
                        <a:rPr lang="ru-RU" sz="1600" u="none" strike="noStrike" dirty="0">
                          <a:effectLst/>
                        </a:rPr>
                        <a:t>37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68921242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Dargins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>
                          <a:effectLst/>
                        </a:rPr>
                        <a:t>Yakuts</a:t>
                      </a:r>
                      <a:endParaRPr lang="en-US" sz="1600" b="0" i="1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478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085</a:t>
                      </a:r>
                      <a:endParaRPr lang="ru-RU" sz="1600" b="0" i="0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r>
                        <a:rPr lang="ru-RU" sz="1600" u="none" strike="noStrike" dirty="0">
                          <a:effectLst/>
                        </a:rPr>
                        <a:t>35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25154888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 err="1">
                          <a:effectLst/>
                        </a:rPr>
                        <a:t>Lezgians</a:t>
                      </a:r>
                      <a:endParaRPr lang="en-US" sz="1600" b="0" i="1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473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722</a:t>
                      </a:r>
                      <a:endParaRPr lang="ru-RU" sz="1600" b="0" i="0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r>
                        <a:rPr lang="ru-RU" sz="1600" u="none" strike="noStrike" dirty="0">
                          <a:effectLst/>
                        </a:rPr>
                        <a:t>34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09226484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Kumyks</a:t>
                      </a:r>
                      <a:endParaRPr lang="en-GB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i="1" u="none" strike="noStrike" dirty="0">
                          <a:effectLst/>
                        </a:rPr>
                        <a:t>Buryats</a:t>
                      </a:r>
                      <a:endParaRPr lang="en-US" sz="1600" b="0" i="1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461</a:t>
                      </a:r>
                      <a:r>
                        <a:rPr lang="en-US" sz="1600" u="none" strike="noStrike" dirty="0">
                          <a:effectLst/>
                        </a:rPr>
                        <a:t>,</a:t>
                      </a:r>
                      <a:r>
                        <a:rPr lang="ru-RU" sz="1600" u="none" strike="noStrike" dirty="0">
                          <a:effectLst/>
                        </a:rPr>
                        <a:t>389</a:t>
                      </a:r>
                      <a:endParaRPr lang="ru-RU" sz="1600" b="0" i="0" u="none" strike="noStrike" dirty="0">
                        <a:solidFill>
                          <a:srgbClr val="1A1A1A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r>
                        <a:rPr lang="ru-RU" sz="1600" u="none" strike="noStrike" dirty="0">
                          <a:effectLst/>
                        </a:rPr>
                        <a:t>34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90321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1981B3B-08F7-4DAE-D074-E15B525ED56C}"/>
              </a:ext>
            </a:extLst>
          </p:cNvPr>
          <p:cNvSpPr txBox="1"/>
          <p:nvPr/>
        </p:nvSpPr>
        <p:spPr>
          <a:xfrm>
            <a:off x="472779" y="6488668"/>
            <a:ext cx="10597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self-identification at censuses; percentage among those who declared any ethnicity 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048F915A-22FC-4AE2-8E4E-544113D5EB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940990"/>
              </p:ext>
            </p:extLst>
          </p:nvPr>
        </p:nvGraphicFramePr>
        <p:xfrm>
          <a:off x="1683249" y="5838936"/>
          <a:ext cx="882550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683">
                  <a:extLst>
                    <a:ext uri="{9D8B030D-6E8A-4147-A177-3AD203B41FA5}">
                      <a16:colId xmlns:a16="http://schemas.microsoft.com/office/drawing/2014/main" val="2125510961"/>
                    </a:ext>
                  </a:extLst>
                </a:gridCol>
                <a:gridCol w="1413933">
                  <a:extLst>
                    <a:ext uri="{9D8B030D-6E8A-4147-A177-3AD203B41FA5}">
                      <a16:colId xmlns:a16="http://schemas.microsoft.com/office/drawing/2014/main" val="3002444137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1741736688"/>
                    </a:ext>
                  </a:extLst>
                </a:gridCol>
                <a:gridCol w="1744133">
                  <a:extLst>
                    <a:ext uri="{9D8B030D-6E8A-4147-A177-3AD203B41FA5}">
                      <a16:colId xmlns:a16="http://schemas.microsoft.com/office/drawing/2014/main" val="3672397673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1850535590"/>
                    </a:ext>
                  </a:extLst>
                </a:gridCol>
                <a:gridCol w="1431819">
                  <a:extLst>
                    <a:ext uri="{9D8B030D-6E8A-4147-A177-3AD203B41FA5}">
                      <a16:colId xmlns:a16="http://schemas.microsoft.com/office/drawing/2014/main" val="3979425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Russians</a:t>
                      </a:r>
                    </a:p>
                  </a:txBody>
                  <a:tcPr>
                    <a:solidFill>
                      <a:schemeClr val="accent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119</a:t>
                      </a:r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</a:t>
                      </a:r>
                      <a:r>
                        <a:rPr lang="en-US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865</a:t>
                      </a:r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</a:t>
                      </a:r>
                      <a:r>
                        <a:rPr lang="en-US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946</a:t>
                      </a:r>
                    </a:p>
                  </a:txBody>
                  <a:tcPr>
                    <a:solidFill>
                      <a:schemeClr val="accent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81.5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Russians</a:t>
                      </a:r>
                    </a:p>
                  </a:txBody>
                  <a:tcPr>
                    <a:solidFill>
                      <a:schemeClr val="accent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111</a:t>
                      </a:r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</a:t>
                      </a:r>
                      <a:r>
                        <a:rPr lang="en-US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016</a:t>
                      </a:r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</a:t>
                      </a:r>
                      <a:r>
                        <a:rPr lang="en-US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896</a:t>
                      </a:r>
                    </a:p>
                  </a:txBody>
                  <a:tcPr>
                    <a:solidFill>
                      <a:schemeClr val="accent1">
                        <a:alpha val="6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80.9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alpha val="6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227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11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7A5003-B056-56EC-7F03-6517876F6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common for fertility and nuptiality of most of autochthonous non-Slavic ethnic minorities of Russia?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AB9CA6-8C95-1D27-BF18-D1D8AD8A7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demographic transition started later than for ethnic Russians (between the 1960s – 1990s), when it was almost completed for Russians and other Slavic peoples; </a:t>
            </a:r>
          </a:p>
          <a:p>
            <a:r>
              <a:rPr lang="en-US" dirty="0"/>
              <a:t>Large proportions of population of each minority group resides compactly; </a:t>
            </a:r>
          </a:p>
          <a:p>
            <a:r>
              <a:rPr lang="en-US" dirty="0"/>
              <a:t>High prevalence of monoethnic marriages in most </a:t>
            </a:r>
            <a:r>
              <a:rPr lang="en-US"/>
              <a:t>ethnic groups.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Zakharov</a:t>
            </a:r>
            <a:r>
              <a:rPr lang="en-US" dirty="0"/>
              <a:t> 2008, </a:t>
            </a:r>
            <a:r>
              <a:rPr lang="en-US" dirty="0" err="1"/>
              <a:t>Bogojavlenski</a:t>
            </a:r>
            <a:r>
              <a:rPr lang="en-US" dirty="0"/>
              <a:t> 2010, </a:t>
            </a:r>
            <a:r>
              <a:rPr lang="en-US" dirty="0" err="1"/>
              <a:t>Soroko</a:t>
            </a:r>
            <a:r>
              <a:rPr lang="en-US" dirty="0"/>
              <a:t> 2011, Kazenin &amp; Kozlov 2023)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582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ECC62C-C761-68A5-0675-ED0A93AC4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629"/>
            <a:ext cx="10515600" cy="156005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TFR in Russia, 1990-2022: decline after 1990, growth after introducing pronatalist measures in 2007, decline since 2015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D06BDAF-7509-46D0-83BA-6CFE10781C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1801" y="2120950"/>
            <a:ext cx="7095066" cy="427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249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D0894-87B6-678B-0AB9-BBFD3F95A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questions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5BE67C-46C5-E919-FF49-E166055C5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How did minorities differ from ethnic Russians in their reaction to the pronatalist measures? </a:t>
            </a:r>
          </a:p>
          <a:p>
            <a:r>
              <a:rPr lang="en-US" sz="3200" dirty="0"/>
              <a:t>What are possible reasons for these differences: </a:t>
            </a:r>
          </a:p>
          <a:p>
            <a:pPr lvl="1"/>
            <a:r>
              <a:rPr lang="en-US" sz="3200" dirty="0"/>
              <a:t>Higher demand for state support of families among minorities due to economic reasons?</a:t>
            </a:r>
          </a:p>
          <a:p>
            <a:pPr lvl="1"/>
            <a:r>
              <a:rPr lang="en-US" sz="3200" dirty="0"/>
              <a:t>Legacy of higher fertility of minorities in the 1960s-1990s?.. </a:t>
            </a:r>
          </a:p>
        </p:txBody>
      </p:sp>
    </p:spTree>
    <p:extLst>
      <p:ext uri="{BB962C8B-B14F-4D97-AF65-F5344CB8AC3E}">
        <p14:creationId xmlns:p14="http://schemas.microsoft.com/office/powerpoint/2010/main" val="2009983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9AFAA2-2684-B40F-4E92-554EDB4E8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9170C5-58B1-84F2-8B23-8B1FE7617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Ratios of cumulative fertility of 28 minor ethnicities to ethnic Russians, by age groups: </a:t>
            </a:r>
            <a:r>
              <a:rPr lang="en-US" b="1" i="1" dirty="0"/>
              <a:t>Censuses 1979, 1989, 2002, 2010; </a:t>
            </a:r>
            <a:r>
              <a:rPr lang="en-US" b="1" i="1" dirty="0" err="1"/>
              <a:t>Microcensuses</a:t>
            </a:r>
            <a:r>
              <a:rPr lang="en-US" b="1" i="1" dirty="0"/>
              <a:t> 1994, 2015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i="1" u="sng" dirty="0"/>
              <a:t>Census 2010, age group 20-24 </a:t>
            </a:r>
            <a:r>
              <a:rPr lang="en-US" i="1" dirty="0"/>
              <a:t>as having the largest proportion of the reproductive time spent between introducing the pronatalist measures and the Census:</a:t>
            </a:r>
          </a:p>
          <a:p>
            <a:r>
              <a:rPr lang="en-US" dirty="0"/>
              <a:t>Poisson regression models for cumulative fertility, with dummies for ethnic groups, with and without control on socio-demographic parameters;</a:t>
            </a:r>
          </a:p>
          <a:p>
            <a:r>
              <a:rPr lang="en-US" dirty="0"/>
              <a:t>Linear regression models for cumulative fertility, with socio-demographic parameters and fixed effects of ethnicity: measuring amount of interethnic differences explained by socio-demographic parameters.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3905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C75E121-DDC0-33A2-8BE7-2EC8C7FE1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Cumulative fertility of age groups: ethnic Russians vs. minorities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1D8C3BE-344D-8161-AC5B-C5049BD3C0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Mean ratio of 28 minorities to Russians</a:t>
            </a:r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EC7BC955-7F44-8822-D4F3-BBE92500ED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Variance coefficient of the mean ratio</a:t>
            </a:r>
            <a:endParaRPr lang="ru-RU" dirty="0"/>
          </a:p>
        </p:txBody>
      </p:sp>
      <p:graphicFrame>
        <p:nvGraphicFramePr>
          <p:cNvPr id="9" name="Chart 3">
            <a:extLst>
              <a:ext uri="{FF2B5EF4-FFF2-40B4-BE49-F238E27FC236}">
                <a16:creationId xmlns:a16="http://schemas.microsoft.com/office/drawing/2014/main" id="{874BADFE-CA23-4E8A-8B67-2364DAA75C8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27702825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1">
            <a:extLst>
              <a:ext uri="{FF2B5EF4-FFF2-40B4-BE49-F238E27FC236}">
                <a16:creationId xmlns:a16="http://schemas.microsoft.com/office/drawing/2014/main" id="{23724F4A-8F3F-4152-BF16-AAFCAA52CDC3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66350356"/>
              </p:ext>
            </p:extLst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AA2744E-0433-3EE2-906F-F2F72811FAEB}"/>
              </a:ext>
            </a:extLst>
          </p:cNvPr>
          <p:cNvSpPr txBox="1"/>
          <p:nvPr/>
        </p:nvSpPr>
        <p:spPr>
          <a:xfrm>
            <a:off x="1160980" y="6066373"/>
            <a:ext cx="7161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Published data on the (micro)censuses. </a:t>
            </a:r>
            <a:r>
              <a:rPr lang="en-US" b="1" dirty="0"/>
              <a:t>All data analysis was carried out at Higher School of Economics (Moscow).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2811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83E1AD-DCC2-FFB5-D197-EAC4DE8E6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658" y="244588"/>
            <a:ext cx="11524342" cy="1325563"/>
          </a:xfrm>
        </p:spPr>
        <p:txBody>
          <a:bodyPr>
            <a:no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Poisson models for cumulative fertility, census of 2010, women aged 20-24, incidence rate ratios by ethnic groups (ref.: ethnic Russians)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CF4A20-45F7-E44E-5DCF-14F3156202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Controls: only age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80327E3-4E06-D224-8E1A-D3B59C7027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Controls: age, education, marital status, urban/rural residence</a:t>
            </a:r>
            <a:endParaRPr lang="ru-RU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D30DB322-DAD0-8BB4-AAED-C00886AAABC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26401625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26962042-1D6E-DB1A-0734-4F46F79E23B6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43331653"/>
              </p:ext>
            </p:extLst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EA330FB-27D3-E87A-2305-9F984596D3F5}"/>
              </a:ext>
            </a:extLst>
          </p:cNvPr>
          <p:cNvSpPr txBox="1"/>
          <p:nvPr/>
        </p:nvSpPr>
        <p:spPr>
          <a:xfrm>
            <a:off x="413658" y="6411686"/>
            <a:ext cx="4723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www.IPUMS.org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4497D8-B153-2276-04BE-D8C38BE5482B}"/>
              </a:ext>
            </a:extLst>
          </p:cNvPr>
          <p:cNvSpPr txBox="1"/>
          <p:nvPr/>
        </p:nvSpPr>
        <p:spPr>
          <a:xfrm>
            <a:off x="5383658" y="6411686"/>
            <a:ext cx="6133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Colored bars show significance at 95% level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48775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937</Words>
  <Application>Microsoft Office PowerPoint</Application>
  <PresentationFormat>Widescreen</PresentationFormat>
  <Paragraphs>190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Тема Office</vt:lpstr>
      <vt:lpstr>Fertility of ethnic minorities of Russia  in the context of state pronatalist measures</vt:lpstr>
      <vt:lpstr>Population of Russia: major ethnic clusters</vt:lpstr>
      <vt:lpstr>Largest autochthonous non-Slavic ethnic minorities of Russia, censuses 1989 and 2010 </vt:lpstr>
      <vt:lpstr>What is common for fertility and nuptiality of most of autochthonous non-Slavic ethnic minorities of Russia?</vt:lpstr>
      <vt:lpstr>TFR in Russia, 1990-2022: decline after 1990, growth after introducing pronatalist measures in 2007, decline since 2015</vt:lpstr>
      <vt:lpstr>Research questions</vt:lpstr>
      <vt:lpstr>Method:</vt:lpstr>
      <vt:lpstr>Cumulative fertility of age groups: ethnic Russians vs. minorities</vt:lpstr>
      <vt:lpstr>Poisson models for cumulative fertility, census of 2010, women aged 20-24, incidence rate ratios by ethnic groups (ref.: ethnic Russians)</vt:lpstr>
      <vt:lpstr>Linear models with ethnicity fixed effects, cumulative fertility of women aged 20-24, Census 2010</vt:lpstr>
      <vt:lpstr>Conclusions and further questions:</vt:lpstr>
      <vt:lpstr>Danke! Merci! Спасибо!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konstantin kazenin</dc:creator>
  <cp:lastModifiedBy>Konstantin Kazenin</cp:lastModifiedBy>
  <cp:revision>31</cp:revision>
  <dcterms:created xsi:type="dcterms:W3CDTF">2023-10-02T12:05:01Z</dcterms:created>
  <dcterms:modified xsi:type="dcterms:W3CDTF">2023-10-09T12:07:58Z</dcterms:modified>
</cp:coreProperties>
</file>